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60" r:id="rId4"/>
    <p:sldId id="262" r:id="rId5"/>
    <p:sldId id="307" r:id="rId6"/>
    <p:sldId id="308" r:id="rId7"/>
    <p:sldId id="310" r:id="rId8"/>
    <p:sldId id="261" r:id="rId9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1013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E12CD9C-DA32-42FF-8147-D4DA34D7C921}" v="1" dt="2024-07-09T13:41:41.945"/>
    <p1510:client id="{7B47D9CE-DFE3-4FC2-BA5B-84EC8CF38034}" v="15" dt="2024-07-08T17:19:35.02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67" d="100"/>
          <a:sy n="67" d="100"/>
        </p:scale>
        <p:origin x="644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microsoft.com/office/2015/10/relationships/revisionInfo" Target="revisionInfo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artje Goudriaan" userId="adc74ed6-290a-4270-bf7f-479051c5fc2a" providerId="ADAL" clId="{1E12CD9C-DA32-42FF-8147-D4DA34D7C921}"/>
    <pc:docChg chg="custSel modSld">
      <pc:chgData name="Maartje Goudriaan" userId="adc74ed6-290a-4270-bf7f-479051c5fc2a" providerId="ADAL" clId="{1E12CD9C-DA32-42FF-8147-D4DA34D7C921}" dt="2024-07-09T13:42:12.623" v="108" actId="20577"/>
      <pc:docMkLst>
        <pc:docMk/>
      </pc:docMkLst>
      <pc:sldChg chg="modSp mod">
        <pc:chgData name="Maartje Goudriaan" userId="adc74ed6-290a-4270-bf7f-479051c5fc2a" providerId="ADAL" clId="{1E12CD9C-DA32-42FF-8147-D4DA34D7C921}" dt="2024-07-09T13:41:20.137" v="46" actId="20577"/>
        <pc:sldMkLst>
          <pc:docMk/>
          <pc:sldMk cId="281985008" sldId="260"/>
        </pc:sldMkLst>
        <pc:spChg chg="mod">
          <ac:chgData name="Maartje Goudriaan" userId="adc74ed6-290a-4270-bf7f-479051c5fc2a" providerId="ADAL" clId="{1E12CD9C-DA32-42FF-8147-D4DA34D7C921}" dt="2024-07-09T13:41:20.137" v="46" actId="20577"/>
          <ac:spMkLst>
            <pc:docMk/>
            <pc:sldMk cId="281985008" sldId="260"/>
            <ac:spMk id="3" creationId="{FD49A0BD-B957-A70A-BE34-0288A4717989}"/>
          </ac:spMkLst>
        </pc:spChg>
      </pc:sldChg>
      <pc:sldChg chg="modSp mod">
        <pc:chgData name="Maartje Goudriaan" userId="adc74ed6-290a-4270-bf7f-479051c5fc2a" providerId="ADAL" clId="{1E12CD9C-DA32-42FF-8147-D4DA34D7C921}" dt="2024-07-09T13:42:12.623" v="108" actId="20577"/>
        <pc:sldMkLst>
          <pc:docMk/>
          <pc:sldMk cId="2669914981" sldId="261"/>
        </pc:sldMkLst>
        <pc:spChg chg="mod">
          <ac:chgData name="Maartje Goudriaan" userId="adc74ed6-290a-4270-bf7f-479051c5fc2a" providerId="ADAL" clId="{1E12CD9C-DA32-42FF-8147-D4DA34D7C921}" dt="2024-07-09T13:42:12.623" v="108" actId="20577"/>
          <ac:spMkLst>
            <pc:docMk/>
            <pc:sldMk cId="2669914981" sldId="261"/>
            <ac:spMk id="3" creationId="{FD49A0BD-B957-A70A-BE34-0288A4717989}"/>
          </ac:spMkLst>
        </pc:spChg>
      </pc:sldChg>
      <pc:sldChg chg="modSp mod">
        <pc:chgData name="Maartje Goudriaan" userId="adc74ed6-290a-4270-bf7f-479051c5fc2a" providerId="ADAL" clId="{1E12CD9C-DA32-42FF-8147-D4DA34D7C921}" dt="2024-07-09T13:24:27.594" v="3" actId="6549"/>
        <pc:sldMkLst>
          <pc:docMk/>
          <pc:sldMk cId="3280469964" sldId="308"/>
        </pc:sldMkLst>
        <pc:spChg chg="mod">
          <ac:chgData name="Maartje Goudriaan" userId="adc74ed6-290a-4270-bf7f-479051c5fc2a" providerId="ADAL" clId="{1E12CD9C-DA32-42FF-8147-D4DA34D7C921}" dt="2024-07-09T13:24:27.594" v="3" actId="6549"/>
          <ac:spMkLst>
            <pc:docMk/>
            <pc:sldMk cId="3280469964" sldId="308"/>
            <ac:spMk id="5" creationId="{EBD4C0D5-0C86-0A7A-37B1-786731BC32C6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5D8E3BA-4CFD-6321-782F-4835CE00987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FCFFC523-6A93-7797-6B87-76497A523FD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8051E9A7-A134-D076-6403-0E3F5256B0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C4F3A5-9732-434B-83D3-20B9DF4E51F3}" type="datetimeFigureOut">
              <a:rPr lang="nl-NL" smtClean="0"/>
              <a:t>9-7-2024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E9636A40-F727-09E9-A18C-E2A5D48D0D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75B33278-3DEB-CB19-789D-8CFB516766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8B6281-311F-4762-A548-4CD281D77C47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198757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1FFA2B9-3C8B-D64E-6D9A-C2DC0F3F3C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66D65CF6-694C-A000-07E2-BCA816233E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AFC99B5A-1A52-EA74-04F0-14BCAC4553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C4F3A5-9732-434B-83D3-20B9DF4E51F3}" type="datetimeFigureOut">
              <a:rPr lang="nl-NL" smtClean="0"/>
              <a:t>9-7-2024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5CBC9AB0-1CCF-41D6-0B68-EE6D10A285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2BC32184-3A85-1AB5-9025-57838D3898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8B6281-311F-4762-A548-4CD281D77C47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8333203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16BA54F-B15D-524D-BBA3-49DE181A31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58E8C469-C6AC-30E2-101E-3411CB0E2D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999D3CE7-5CA2-D70C-213B-7DACB1BFDF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C4F3A5-9732-434B-83D3-20B9DF4E51F3}" type="datetimeFigureOut">
              <a:rPr lang="nl-NL" smtClean="0"/>
              <a:t>9-7-2024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65602ECD-C3B0-693B-BC18-2DF4155B76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3B785871-D8FB-09AE-0F17-B2B3AB6DD2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8B6281-311F-4762-A548-4CD281D77C47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262500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9425F56-76DF-FA31-8585-7AEAB70C0C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F88E6CA5-78F5-2E7C-4E27-9EBF2D3BF50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08E9303C-1E0C-1C1E-B00A-4C934AA5E6C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4489A55C-AA95-68FB-D116-CE5C76888D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C4F3A5-9732-434B-83D3-20B9DF4E51F3}" type="datetimeFigureOut">
              <a:rPr lang="nl-NL" smtClean="0"/>
              <a:t>9-7-2024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2A54BC71-4295-44B8-8BA9-A0EA57964B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00D59C95-C6B1-E8C6-8775-B78FBA77E8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8B6281-311F-4762-A548-4CD281D77C47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344113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2C2B391-4C90-4CDB-5707-EFA7B22DE1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C0874F2B-6D1D-9EA3-7E11-213DD8E9747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329598C1-E0CA-625C-0896-CFBF9088C14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C437AB11-62E6-96A0-34F3-F5D1E151EE5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5E1F15E8-D14B-ED43-22A4-867942114BE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>
            <a:extLst>
              <a:ext uri="{FF2B5EF4-FFF2-40B4-BE49-F238E27FC236}">
                <a16:creationId xmlns:a16="http://schemas.microsoft.com/office/drawing/2014/main" id="{7FEB00C3-A736-5CB0-F7C1-7121DF07B5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C4F3A5-9732-434B-83D3-20B9DF4E51F3}" type="datetimeFigureOut">
              <a:rPr lang="nl-NL" smtClean="0"/>
              <a:t>9-7-2024</a:t>
            </a:fld>
            <a:endParaRPr lang="nl-NL"/>
          </a:p>
        </p:txBody>
      </p:sp>
      <p:sp>
        <p:nvSpPr>
          <p:cNvPr id="8" name="Tijdelijke aanduiding voor voettekst 7">
            <a:extLst>
              <a:ext uri="{FF2B5EF4-FFF2-40B4-BE49-F238E27FC236}">
                <a16:creationId xmlns:a16="http://schemas.microsoft.com/office/drawing/2014/main" id="{DCD85FD9-DD40-47BA-CAB8-A912A8E7AD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EECFB914-F009-524E-EBA0-123FE130DF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8B6281-311F-4762-A548-4CD281D77C47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537409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68F7566-2794-3E1E-04AE-66526BA194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5ACFC71C-991E-FBD7-DF88-53D221F861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C4F3A5-9732-434B-83D3-20B9DF4E51F3}" type="datetimeFigureOut">
              <a:rPr lang="nl-NL" smtClean="0"/>
              <a:t>9-7-2024</a:t>
            </a:fld>
            <a:endParaRPr lang="nl-NL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6AE81C37-EC8E-2C16-6A99-553717CDC6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AEBA9D34-5B12-42C9-0FC8-E0A834442C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8B6281-311F-4762-A548-4CD281D77C47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668338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0DB3EE18-53D3-E382-30FF-B582C85A6F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C4F3A5-9732-434B-83D3-20B9DF4E51F3}" type="datetimeFigureOut">
              <a:rPr lang="nl-NL" smtClean="0"/>
              <a:t>9-7-2024</a:t>
            </a:fld>
            <a:endParaRPr lang="nl-NL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16413FB7-7DB0-5809-F083-2510AE4DB1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A0049957-FE4D-828F-2249-D00E372417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8B6281-311F-4762-A548-4CD281D77C47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3344141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553C4C2-1413-BD15-4170-64F91CD852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64F495E2-FD52-7843-B170-344B093AC1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B95EC4BB-1CA4-BFD2-4694-F9617DF92A0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06A1ADE1-BB31-29CC-3544-C225A3FD6F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C4F3A5-9732-434B-83D3-20B9DF4E51F3}" type="datetimeFigureOut">
              <a:rPr lang="nl-NL" smtClean="0"/>
              <a:t>9-7-2024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F3C5B727-3193-189E-6327-66B35709A8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0D693438-2BF5-9843-6A42-CC3C6C8220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8B6281-311F-4762-A548-4CD281D77C47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0359213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4B46872-197B-9EAF-C60B-18DD159241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3C314001-279F-3D84-CAC0-722F5285CF2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5B9DAF30-61C6-DF28-F98A-7F5903D1016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D1CEEA69-4CD4-571A-7843-05471595EF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C4F3A5-9732-434B-83D3-20B9DF4E51F3}" type="datetimeFigureOut">
              <a:rPr lang="nl-NL" smtClean="0"/>
              <a:t>9-7-2024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39EC7F49-E6A6-A557-0BB0-375C14E1F4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25912AE8-0B2E-3FC0-B0D5-A31C7536FD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8B6281-311F-4762-A548-4CD281D77C47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50213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3B044A8-348A-D000-17F9-FCEACB77A9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F8BA46F2-7DB9-F5C2-6D07-2898562650B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0143BD9E-6F57-29B9-A9C2-AA5B0D167F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C4F3A5-9732-434B-83D3-20B9DF4E51F3}" type="datetimeFigureOut">
              <a:rPr lang="nl-NL" smtClean="0"/>
              <a:t>9-7-2024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4F24CECD-C6BF-FCB0-5C70-DBC2D86DBE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3CDC5687-8349-73ED-C89D-C9539BC225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8B6281-311F-4762-A548-4CD281D77C47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644489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>
            <a:extLst>
              <a:ext uri="{FF2B5EF4-FFF2-40B4-BE49-F238E27FC236}">
                <a16:creationId xmlns:a16="http://schemas.microsoft.com/office/drawing/2014/main" id="{1BADB9F2-BBCD-7C55-08A6-94D8A6A7CD7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534E529A-A116-AA66-40C1-6EF7930012A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9CA74844-1250-5EE6-92F6-2EE5882D0C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C4F3A5-9732-434B-83D3-20B9DF4E51F3}" type="datetimeFigureOut">
              <a:rPr lang="nl-NL" smtClean="0"/>
              <a:t>9-7-2024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A52D0DBF-0CB3-5D57-A90D-71FEE59866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E5ED3138-996E-D6B8-0CC2-50E1D53E25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8B6281-311F-4762-A548-4CD281D77C47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152109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363EC586-6ED5-E828-40ED-C951530ABE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B0341C0F-34EB-2270-61E1-3CAB02CB919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4FDE9636-24A7-776D-BE5F-6443B866F38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C4F3A5-9732-434B-83D3-20B9DF4E51F3}" type="datetimeFigureOut">
              <a:rPr lang="nl-NL" smtClean="0"/>
              <a:t>9-7-2024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F4E65064-36DC-4AA9-93C3-0A27B69BDF8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7B1B650D-A0D2-542F-945E-143853FFA6C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8B6281-311F-4762-A548-4CD281D77C47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574877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mailto:louise@hend-x.nl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C1DD1A8A-57D5-4A81-AD04-532B043C56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Video 4" descr="Speeltuin voor kinderen">
            <a:extLst>
              <a:ext uri="{FF2B5EF4-FFF2-40B4-BE49-F238E27FC236}">
                <a16:creationId xmlns:a16="http://schemas.microsoft.com/office/drawing/2014/main" id="{306F77D3-24C5-945B-B6AF-BE2875FE286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/>
          <a:srcRect r="1" b="285"/>
          <a:stretch/>
        </p:blipFill>
        <p:spPr>
          <a:xfrm>
            <a:off x="-3047" y="10"/>
            <a:ext cx="12191999" cy="685799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007891EC-4501-44ED-A8C8-B11B6DB767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7602"/>
            <a:ext cx="12191999" cy="3162146"/>
          </a:xfrm>
          <a:prstGeom prst="rect">
            <a:avLst/>
          </a:prstGeom>
          <a:gradFill flip="none" rotWithShape="1">
            <a:gsLst>
              <a:gs pos="0">
                <a:srgbClr val="000000">
                  <a:alpha val="0"/>
                </a:srgbClr>
              </a:gs>
              <a:gs pos="25000">
                <a:srgbClr val="000000">
                  <a:alpha val="15000"/>
                </a:srgbClr>
              </a:gs>
              <a:gs pos="75000">
                <a:srgbClr val="000000">
                  <a:alpha val="15000"/>
                </a:srgbClr>
              </a:gs>
              <a:gs pos="50000">
                <a:srgbClr val="000000">
                  <a:alpha val="30000"/>
                </a:srgbClr>
              </a:gs>
              <a:gs pos="100000">
                <a:srgbClr val="000000">
                  <a:alpha val="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47B306BE-E4FA-F5F4-6B49-A035C2608BB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97280" y="325550"/>
            <a:ext cx="10058400" cy="3574778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r>
              <a:rPr lang="nl-NL" sz="5200" dirty="0">
                <a:solidFill>
                  <a:srgbClr val="FFFFFF"/>
                </a:solidFill>
              </a:rPr>
              <a:t>WEBINAR</a:t>
            </a:r>
            <a:br>
              <a:rPr lang="nl-NL" sz="5200" dirty="0">
                <a:solidFill>
                  <a:srgbClr val="FFFFFF"/>
                </a:solidFill>
              </a:rPr>
            </a:br>
            <a:r>
              <a:rPr lang="nl-NL" sz="5200" dirty="0">
                <a:solidFill>
                  <a:srgbClr val="FFFFFF"/>
                </a:solidFill>
              </a:rPr>
              <a:t>Het jonge kind in Amsterdam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73ECC9AC-CA1F-5F27-AC13-0FB61F2C007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00051" y="4072043"/>
            <a:ext cx="10058400" cy="1282707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endParaRPr lang="nl-NL">
              <a:solidFill>
                <a:srgbClr val="FFFFFF"/>
              </a:solidFill>
            </a:endParaRPr>
          </a:p>
          <a:p>
            <a:r>
              <a:rPr lang="nl-NL">
                <a:solidFill>
                  <a:srgbClr val="FFFFFF"/>
                </a:solidFill>
              </a:rPr>
              <a:t>Welkom, we gaan zo beginnen.</a:t>
            </a:r>
          </a:p>
        </p:txBody>
      </p:sp>
    </p:spTree>
    <p:extLst>
      <p:ext uri="{BB962C8B-B14F-4D97-AF65-F5344CB8AC3E}">
        <p14:creationId xmlns:p14="http://schemas.microsoft.com/office/powerpoint/2010/main" val="28569287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00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9" name="Rectangle 38">
            <a:extLst>
              <a:ext uri="{FF2B5EF4-FFF2-40B4-BE49-F238E27FC236}">
                <a16:creationId xmlns:a16="http://schemas.microsoft.com/office/drawing/2014/main" id="{2EB492CD-616E-47F8-933B-5E2D952A05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41" name="Arc 40">
            <a:extLst>
              <a:ext uri="{FF2B5EF4-FFF2-40B4-BE49-F238E27FC236}">
                <a16:creationId xmlns:a16="http://schemas.microsoft.com/office/drawing/2014/main" id="{59383CF9-23B5-4335-9B21-1791C4CF1C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3967198" flipH="1">
            <a:off x="8631348" y="490493"/>
            <a:ext cx="2987899" cy="2987899"/>
          </a:xfrm>
          <a:prstGeom prst="arc">
            <a:avLst>
              <a:gd name="adj1" fmla="val 14441841"/>
              <a:gd name="adj2" fmla="val 0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A77A5E62-DF4A-2559-7DA0-FF4B185F25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94962" y="479493"/>
            <a:ext cx="5458838" cy="1325563"/>
          </a:xfrm>
        </p:spPr>
        <p:txBody>
          <a:bodyPr>
            <a:normAutofit/>
          </a:bodyPr>
          <a:lstStyle/>
          <a:p>
            <a:r>
              <a:rPr lang="nl-NL"/>
              <a:t>Spelregels</a:t>
            </a:r>
          </a:p>
        </p:txBody>
      </p:sp>
      <p:sp>
        <p:nvSpPr>
          <p:cNvPr id="43" name="Freeform: Shape 42">
            <a:extLst>
              <a:ext uri="{FF2B5EF4-FFF2-40B4-BE49-F238E27FC236}">
                <a16:creationId xmlns:a16="http://schemas.microsoft.com/office/drawing/2014/main" id="{0007FE00-9498-4706-B255-6437B0252C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5486400"/>
            <a:ext cx="2672863" cy="1371600"/>
          </a:xfrm>
          <a:custGeom>
            <a:avLst/>
            <a:gdLst>
              <a:gd name="connsiteX0" fmla="*/ 1721734 w 2672863"/>
              <a:gd name="connsiteY0" fmla="*/ 0 h 1371600"/>
              <a:gd name="connsiteX1" fmla="*/ 2564444 w 2672863"/>
              <a:gd name="connsiteY1" fmla="*/ 213382 h 1371600"/>
              <a:gd name="connsiteX2" fmla="*/ 2672863 w 2672863"/>
              <a:gd name="connsiteY2" fmla="*/ 279248 h 1371600"/>
              <a:gd name="connsiteX3" fmla="*/ 2672863 w 2672863"/>
              <a:gd name="connsiteY3" fmla="*/ 1371600 h 1371600"/>
              <a:gd name="connsiteX4" fmla="*/ 0 w 2672863"/>
              <a:gd name="connsiteY4" fmla="*/ 1371600 h 1371600"/>
              <a:gd name="connsiteX5" fmla="*/ 33268 w 2672863"/>
              <a:gd name="connsiteY5" fmla="*/ 1242216 h 1371600"/>
              <a:gd name="connsiteX6" fmla="*/ 1721734 w 2672863"/>
              <a:gd name="connsiteY6" fmla="*/ 0 h 137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672863" h="1371600">
                <a:moveTo>
                  <a:pt x="1721734" y="0"/>
                </a:moveTo>
                <a:cubicBezTo>
                  <a:pt x="2026863" y="0"/>
                  <a:pt x="2313937" y="77299"/>
                  <a:pt x="2564444" y="213382"/>
                </a:cubicBezTo>
                <a:lnTo>
                  <a:pt x="2672863" y="279248"/>
                </a:lnTo>
                <a:lnTo>
                  <a:pt x="2672863" y="1371600"/>
                </a:lnTo>
                <a:lnTo>
                  <a:pt x="0" y="1371600"/>
                </a:lnTo>
                <a:lnTo>
                  <a:pt x="33268" y="1242216"/>
                </a:lnTo>
                <a:cubicBezTo>
                  <a:pt x="257110" y="522539"/>
                  <a:pt x="928399" y="0"/>
                  <a:pt x="1721734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4" name="Afbeelding 3" descr="Afbeelding met clipart, tekening, schets, illustratie&#10;&#10;Automatisch gegenereerde beschrijving">
            <a:extLst>
              <a:ext uri="{FF2B5EF4-FFF2-40B4-BE49-F238E27FC236}">
                <a16:creationId xmlns:a16="http://schemas.microsoft.com/office/drawing/2014/main" id="{F45D8D10-FA22-6618-11EC-1E06A1DF021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66" r="3874" b="-1"/>
          <a:stretch/>
        </p:blipFill>
        <p:spPr>
          <a:xfrm>
            <a:off x="703182" y="1650005"/>
            <a:ext cx="4777381" cy="3388246"/>
          </a:xfrm>
          <a:custGeom>
            <a:avLst/>
            <a:gdLst/>
            <a:ahLst/>
            <a:cxnLst/>
            <a:rect l="l" t="t" r="r" b="b"/>
            <a:pathLst>
              <a:path w="4777381" h="5643794">
                <a:moveTo>
                  <a:pt x="143704" y="0"/>
                </a:moveTo>
                <a:lnTo>
                  <a:pt x="4633677" y="0"/>
                </a:lnTo>
                <a:cubicBezTo>
                  <a:pt x="4713043" y="0"/>
                  <a:pt x="4777381" y="64338"/>
                  <a:pt x="4777381" y="143704"/>
                </a:cubicBezTo>
                <a:lnTo>
                  <a:pt x="4777381" y="5500090"/>
                </a:lnTo>
                <a:cubicBezTo>
                  <a:pt x="4777381" y="5579456"/>
                  <a:pt x="4713043" y="5643794"/>
                  <a:pt x="4633677" y="5643794"/>
                </a:cubicBezTo>
                <a:lnTo>
                  <a:pt x="143704" y="5643794"/>
                </a:lnTo>
                <a:cubicBezTo>
                  <a:pt x="64338" y="5643794"/>
                  <a:pt x="0" y="5579456"/>
                  <a:pt x="0" y="5500090"/>
                </a:cubicBezTo>
                <a:lnTo>
                  <a:pt x="0" y="143704"/>
                </a:lnTo>
                <a:cubicBezTo>
                  <a:pt x="0" y="64338"/>
                  <a:pt x="64338" y="0"/>
                  <a:pt x="143704" y="0"/>
                </a:cubicBezTo>
                <a:close/>
              </a:path>
            </a:pathLst>
          </a:custGeom>
        </p:spPr>
      </p:pic>
      <p:sp>
        <p:nvSpPr>
          <p:cNvPr id="13" name="Tijdelijke aanduiding voor inhoud 2">
            <a:extLst>
              <a:ext uri="{FF2B5EF4-FFF2-40B4-BE49-F238E27FC236}">
                <a16:creationId xmlns:a16="http://schemas.microsoft.com/office/drawing/2014/main" id="{0A831F26-FEC8-C2DF-3FA6-B6D94E3CCA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94962" y="1984443"/>
            <a:ext cx="5458838" cy="4192520"/>
          </a:xfrm>
        </p:spPr>
        <p:txBody>
          <a:bodyPr>
            <a:normAutofit/>
          </a:bodyPr>
          <a:lstStyle/>
          <a:p>
            <a:r>
              <a:rPr lang="nl-NL" sz="2200" dirty="0"/>
              <a:t>Webinar wordt opgenomen, zet je camera uit als je niet in beeld wil</a:t>
            </a:r>
          </a:p>
          <a:p>
            <a:r>
              <a:rPr lang="nl-NL" sz="2200" dirty="0"/>
              <a:t>Zet je microfoon uit</a:t>
            </a:r>
          </a:p>
          <a:p>
            <a:r>
              <a:rPr lang="nl-NL" sz="2200" dirty="0"/>
              <a:t>Vragen in de chat</a:t>
            </a:r>
          </a:p>
          <a:p>
            <a:r>
              <a:rPr lang="nl-NL" sz="2200" dirty="0"/>
              <a:t>Na het </a:t>
            </a:r>
            <a:r>
              <a:rPr lang="nl-NL" sz="2200" dirty="0" err="1"/>
              <a:t>webinar</a:t>
            </a:r>
            <a:r>
              <a:rPr lang="nl-NL" sz="2200" dirty="0"/>
              <a:t> nog 15 min ruimte voor vragen die nog niet beantwoord zijn</a:t>
            </a:r>
          </a:p>
          <a:p>
            <a:r>
              <a:rPr lang="nl-NL" sz="2200" dirty="0"/>
              <a:t>Alle genoemde initiatieven met contactgegevens, en meer, zijn terug te vinden op: jeugdhulpregioamsterdam.1sociaaldomein.nl</a:t>
            </a:r>
          </a:p>
          <a:p>
            <a:endParaRPr lang="nl-NL" sz="2200" dirty="0"/>
          </a:p>
        </p:txBody>
      </p:sp>
    </p:spTree>
    <p:extLst>
      <p:ext uri="{BB962C8B-B14F-4D97-AF65-F5344CB8AC3E}">
        <p14:creationId xmlns:p14="http://schemas.microsoft.com/office/powerpoint/2010/main" val="14813112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9" name="Rectangle 38">
            <a:extLst>
              <a:ext uri="{FF2B5EF4-FFF2-40B4-BE49-F238E27FC236}">
                <a16:creationId xmlns:a16="http://schemas.microsoft.com/office/drawing/2014/main" id="{2EB492CD-616E-47F8-933B-5E2D952A05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41" name="Arc 40">
            <a:extLst>
              <a:ext uri="{FF2B5EF4-FFF2-40B4-BE49-F238E27FC236}">
                <a16:creationId xmlns:a16="http://schemas.microsoft.com/office/drawing/2014/main" id="{59383CF9-23B5-4335-9B21-1791C4CF1C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3967198" flipH="1">
            <a:off x="8631348" y="490493"/>
            <a:ext cx="2987899" cy="2987899"/>
          </a:xfrm>
          <a:prstGeom prst="arc">
            <a:avLst>
              <a:gd name="adj1" fmla="val 14441841"/>
              <a:gd name="adj2" fmla="val 0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A77A5E62-DF4A-2559-7DA0-FF4B185F25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2343" y="503877"/>
            <a:ext cx="5458838" cy="1325563"/>
          </a:xfrm>
        </p:spPr>
        <p:txBody>
          <a:bodyPr>
            <a:normAutofit/>
          </a:bodyPr>
          <a:lstStyle/>
          <a:p>
            <a:r>
              <a:rPr lang="nl-NL" dirty="0"/>
              <a:t>Programma</a:t>
            </a:r>
          </a:p>
        </p:txBody>
      </p:sp>
      <p:sp>
        <p:nvSpPr>
          <p:cNvPr id="43" name="Freeform: Shape 42">
            <a:extLst>
              <a:ext uri="{FF2B5EF4-FFF2-40B4-BE49-F238E27FC236}">
                <a16:creationId xmlns:a16="http://schemas.microsoft.com/office/drawing/2014/main" id="{0007FE00-9498-4706-B255-6437B0252C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5486400"/>
            <a:ext cx="2672863" cy="1371600"/>
          </a:xfrm>
          <a:custGeom>
            <a:avLst/>
            <a:gdLst>
              <a:gd name="connsiteX0" fmla="*/ 1721734 w 2672863"/>
              <a:gd name="connsiteY0" fmla="*/ 0 h 1371600"/>
              <a:gd name="connsiteX1" fmla="*/ 2564444 w 2672863"/>
              <a:gd name="connsiteY1" fmla="*/ 213382 h 1371600"/>
              <a:gd name="connsiteX2" fmla="*/ 2672863 w 2672863"/>
              <a:gd name="connsiteY2" fmla="*/ 279248 h 1371600"/>
              <a:gd name="connsiteX3" fmla="*/ 2672863 w 2672863"/>
              <a:gd name="connsiteY3" fmla="*/ 1371600 h 1371600"/>
              <a:gd name="connsiteX4" fmla="*/ 0 w 2672863"/>
              <a:gd name="connsiteY4" fmla="*/ 1371600 h 1371600"/>
              <a:gd name="connsiteX5" fmla="*/ 33268 w 2672863"/>
              <a:gd name="connsiteY5" fmla="*/ 1242216 h 1371600"/>
              <a:gd name="connsiteX6" fmla="*/ 1721734 w 2672863"/>
              <a:gd name="connsiteY6" fmla="*/ 0 h 137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672863" h="1371600">
                <a:moveTo>
                  <a:pt x="1721734" y="0"/>
                </a:moveTo>
                <a:cubicBezTo>
                  <a:pt x="2026863" y="0"/>
                  <a:pt x="2313937" y="77299"/>
                  <a:pt x="2564444" y="213382"/>
                </a:cubicBezTo>
                <a:lnTo>
                  <a:pt x="2672863" y="279248"/>
                </a:lnTo>
                <a:lnTo>
                  <a:pt x="2672863" y="1371600"/>
                </a:lnTo>
                <a:lnTo>
                  <a:pt x="0" y="1371600"/>
                </a:lnTo>
                <a:lnTo>
                  <a:pt x="33268" y="1242216"/>
                </a:lnTo>
                <a:cubicBezTo>
                  <a:pt x="257110" y="522539"/>
                  <a:pt x="928399" y="0"/>
                  <a:pt x="1721734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4" name="Afbeelding 3" descr="Afbeelding met clipart, tekening, schets, illustratie&#10;&#10;Automatisch gegenereerde beschrijving">
            <a:extLst>
              <a:ext uri="{FF2B5EF4-FFF2-40B4-BE49-F238E27FC236}">
                <a16:creationId xmlns:a16="http://schemas.microsoft.com/office/drawing/2014/main" id="{F45D8D10-FA22-6618-11EC-1E06A1DF021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66" r="3874" b="-1"/>
          <a:stretch/>
        </p:blipFill>
        <p:spPr>
          <a:xfrm>
            <a:off x="6287345" y="1612719"/>
            <a:ext cx="5066455" cy="3593265"/>
          </a:xfrm>
          <a:custGeom>
            <a:avLst/>
            <a:gdLst/>
            <a:ahLst/>
            <a:cxnLst/>
            <a:rect l="l" t="t" r="r" b="b"/>
            <a:pathLst>
              <a:path w="4777381" h="5643794">
                <a:moveTo>
                  <a:pt x="143704" y="0"/>
                </a:moveTo>
                <a:lnTo>
                  <a:pt x="4633677" y="0"/>
                </a:lnTo>
                <a:cubicBezTo>
                  <a:pt x="4713043" y="0"/>
                  <a:pt x="4777381" y="64338"/>
                  <a:pt x="4777381" y="143704"/>
                </a:cubicBezTo>
                <a:lnTo>
                  <a:pt x="4777381" y="5500090"/>
                </a:lnTo>
                <a:cubicBezTo>
                  <a:pt x="4777381" y="5579456"/>
                  <a:pt x="4713043" y="5643794"/>
                  <a:pt x="4633677" y="5643794"/>
                </a:cubicBezTo>
                <a:lnTo>
                  <a:pt x="143704" y="5643794"/>
                </a:lnTo>
                <a:cubicBezTo>
                  <a:pt x="64338" y="5643794"/>
                  <a:pt x="0" y="5579456"/>
                  <a:pt x="0" y="5500090"/>
                </a:cubicBezTo>
                <a:lnTo>
                  <a:pt x="0" y="143704"/>
                </a:lnTo>
                <a:cubicBezTo>
                  <a:pt x="0" y="64338"/>
                  <a:pt x="64338" y="0"/>
                  <a:pt x="143704" y="0"/>
                </a:cubicBezTo>
                <a:close/>
              </a:path>
            </a:pathLst>
          </a:custGeom>
        </p:spPr>
      </p:pic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FD49A0BD-B957-A70A-BE34-0288A4717989}"/>
              </a:ext>
            </a:extLst>
          </p:cNvPr>
          <p:cNvSpPr txBox="1">
            <a:spLocks/>
          </p:cNvSpPr>
          <p:nvPr/>
        </p:nvSpPr>
        <p:spPr>
          <a:xfrm>
            <a:off x="838200" y="1819983"/>
            <a:ext cx="5536397" cy="3935281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l-NL" sz="2200" dirty="0"/>
              <a:t>Introductie: knelpunten en oplossingsrichting</a:t>
            </a:r>
          </a:p>
          <a:p>
            <a:r>
              <a:rPr lang="nl-NL" sz="2200" dirty="0"/>
              <a:t>Korte kennismaking met verschillende initiatieven:</a:t>
            </a:r>
          </a:p>
          <a:p>
            <a:pPr marL="457200" lvl="1" indent="0">
              <a:buNone/>
            </a:pPr>
            <a:r>
              <a:rPr lang="nl-NL" sz="1800" dirty="0"/>
              <a:t>- Hybride groep (kinderopvang en zorg)</a:t>
            </a:r>
          </a:p>
          <a:p>
            <a:pPr marL="457200" lvl="1" indent="0">
              <a:buNone/>
            </a:pPr>
            <a:r>
              <a:rPr lang="nl-NL" sz="1800" dirty="0"/>
              <a:t>- Spelinloop plus (welzijn en zorg)</a:t>
            </a:r>
          </a:p>
          <a:p>
            <a:pPr marL="457200" lvl="1" indent="0">
              <a:buNone/>
            </a:pPr>
            <a:r>
              <a:rPr lang="nl-NL" sz="1800" dirty="0"/>
              <a:t>- Kansrijke Start</a:t>
            </a:r>
          </a:p>
          <a:p>
            <a:pPr marL="457200" lvl="1" indent="0">
              <a:buNone/>
            </a:pPr>
            <a:r>
              <a:rPr lang="nl-NL" sz="1800" dirty="0"/>
              <a:t>- Kansrijk vervolg voor het jonge kind</a:t>
            </a:r>
          </a:p>
          <a:p>
            <a:pPr marL="457200" lvl="1" indent="0">
              <a:buNone/>
            </a:pPr>
            <a:r>
              <a:rPr lang="nl-NL" sz="1800" dirty="0"/>
              <a:t>- Gebiedsgericht Samenwerken/ team Samen</a:t>
            </a:r>
          </a:p>
          <a:p>
            <a:pPr marL="457200" lvl="1" indent="0">
              <a:buNone/>
            </a:pPr>
            <a:r>
              <a:rPr lang="nl-NL" sz="1800" dirty="0"/>
              <a:t>- Handje Helpen</a:t>
            </a:r>
          </a:p>
          <a:p>
            <a:pPr marL="457200" lvl="1" indent="0">
              <a:buNone/>
            </a:pPr>
            <a:r>
              <a:rPr lang="nl-NL" sz="1800" dirty="0"/>
              <a:t>- Preventie</a:t>
            </a:r>
          </a:p>
          <a:p>
            <a:r>
              <a:rPr lang="nl-NL" sz="2200" dirty="0"/>
              <a:t>Rondleiding op 1 Sociaal Domein : informatie en contact</a:t>
            </a:r>
          </a:p>
          <a:p>
            <a:r>
              <a:rPr lang="nl-NL" sz="2200" dirty="0"/>
              <a:t>Einde met ruimte om te blijven voor verdere vragen.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nl-NL" sz="1300" dirty="0"/>
              <a:t> </a:t>
            </a:r>
          </a:p>
          <a:p>
            <a:endParaRPr lang="nl-NL" sz="1300" dirty="0"/>
          </a:p>
        </p:txBody>
      </p:sp>
    </p:spTree>
    <p:extLst>
      <p:ext uri="{BB962C8B-B14F-4D97-AF65-F5344CB8AC3E}">
        <p14:creationId xmlns:p14="http://schemas.microsoft.com/office/powerpoint/2010/main" val="2819850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9" name="Rectangle 38">
            <a:extLst>
              <a:ext uri="{FF2B5EF4-FFF2-40B4-BE49-F238E27FC236}">
                <a16:creationId xmlns:a16="http://schemas.microsoft.com/office/drawing/2014/main" id="{2EB492CD-616E-47F8-933B-5E2D952A05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41" name="Arc 40">
            <a:extLst>
              <a:ext uri="{FF2B5EF4-FFF2-40B4-BE49-F238E27FC236}">
                <a16:creationId xmlns:a16="http://schemas.microsoft.com/office/drawing/2014/main" id="{59383CF9-23B5-4335-9B21-1791C4CF1C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3967198" flipH="1">
            <a:off x="8631348" y="490493"/>
            <a:ext cx="2987899" cy="2987899"/>
          </a:xfrm>
          <a:prstGeom prst="arc">
            <a:avLst>
              <a:gd name="adj1" fmla="val 14441841"/>
              <a:gd name="adj2" fmla="val 0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A77A5E62-DF4A-2559-7DA0-FF4B185F25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2343" y="503877"/>
            <a:ext cx="5458838" cy="1325563"/>
          </a:xfrm>
        </p:spPr>
        <p:txBody>
          <a:bodyPr>
            <a:normAutofit/>
          </a:bodyPr>
          <a:lstStyle/>
          <a:p>
            <a:r>
              <a:rPr lang="nl-NL" dirty="0"/>
              <a:t>Okido</a:t>
            </a:r>
          </a:p>
        </p:txBody>
      </p:sp>
      <p:sp>
        <p:nvSpPr>
          <p:cNvPr id="43" name="Freeform: Shape 42">
            <a:extLst>
              <a:ext uri="{FF2B5EF4-FFF2-40B4-BE49-F238E27FC236}">
                <a16:creationId xmlns:a16="http://schemas.microsoft.com/office/drawing/2014/main" id="{0007FE00-9498-4706-B255-6437B0252C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5486400"/>
            <a:ext cx="2672863" cy="1371600"/>
          </a:xfrm>
          <a:custGeom>
            <a:avLst/>
            <a:gdLst>
              <a:gd name="connsiteX0" fmla="*/ 1721734 w 2672863"/>
              <a:gd name="connsiteY0" fmla="*/ 0 h 1371600"/>
              <a:gd name="connsiteX1" fmla="*/ 2564444 w 2672863"/>
              <a:gd name="connsiteY1" fmla="*/ 213382 h 1371600"/>
              <a:gd name="connsiteX2" fmla="*/ 2672863 w 2672863"/>
              <a:gd name="connsiteY2" fmla="*/ 279248 h 1371600"/>
              <a:gd name="connsiteX3" fmla="*/ 2672863 w 2672863"/>
              <a:gd name="connsiteY3" fmla="*/ 1371600 h 1371600"/>
              <a:gd name="connsiteX4" fmla="*/ 0 w 2672863"/>
              <a:gd name="connsiteY4" fmla="*/ 1371600 h 1371600"/>
              <a:gd name="connsiteX5" fmla="*/ 33268 w 2672863"/>
              <a:gd name="connsiteY5" fmla="*/ 1242216 h 1371600"/>
              <a:gd name="connsiteX6" fmla="*/ 1721734 w 2672863"/>
              <a:gd name="connsiteY6" fmla="*/ 0 h 137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672863" h="1371600">
                <a:moveTo>
                  <a:pt x="1721734" y="0"/>
                </a:moveTo>
                <a:cubicBezTo>
                  <a:pt x="2026863" y="0"/>
                  <a:pt x="2313937" y="77299"/>
                  <a:pt x="2564444" y="213382"/>
                </a:cubicBezTo>
                <a:lnTo>
                  <a:pt x="2672863" y="279248"/>
                </a:lnTo>
                <a:lnTo>
                  <a:pt x="2672863" y="1371600"/>
                </a:lnTo>
                <a:lnTo>
                  <a:pt x="0" y="1371600"/>
                </a:lnTo>
                <a:lnTo>
                  <a:pt x="33268" y="1242216"/>
                </a:lnTo>
                <a:cubicBezTo>
                  <a:pt x="257110" y="522539"/>
                  <a:pt x="928399" y="0"/>
                  <a:pt x="1721734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4" name="Afbeelding 3" descr="Afbeelding met clipart, tekening, schets, illustratie&#10;&#10;Automatisch gegenereerde beschrijving">
            <a:extLst>
              <a:ext uri="{FF2B5EF4-FFF2-40B4-BE49-F238E27FC236}">
                <a16:creationId xmlns:a16="http://schemas.microsoft.com/office/drawing/2014/main" id="{F45D8D10-FA22-6618-11EC-1E06A1DF021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66" r="3874" b="-1"/>
          <a:stretch/>
        </p:blipFill>
        <p:spPr>
          <a:xfrm>
            <a:off x="6287345" y="1612719"/>
            <a:ext cx="5066455" cy="3593265"/>
          </a:xfrm>
          <a:custGeom>
            <a:avLst/>
            <a:gdLst/>
            <a:ahLst/>
            <a:cxnLst/>
            <a:rect l="l" t="t" r="r" b="b"/>
            <a:pathLst>
              <a:path w="4777381" h="5643794">
                <a:moveTo>
                  <a:pt x="143704" y="0"/>
                </a:moveTo>
                <a:lnTo>
                  <a:pt x="4633677" y="0"/>
                </a:lnTo>
                <a:cubicBezTo>
                  <a:pt x="4713043" y="0"/>
                  <a:pt x="4777381" y="64338"/>
                  <a:pt x="4777381" y="143704"/>
                </a:cubicBezTo>
                <a:lnTo>
                  <a:pt x="4777381" y="5500090"/>
                </a:lnTo>
                <a:cubicBezTo>
                  <a:pt x="4777381" y="5579456"/>
                  <a:pt x="4713043" y="5643794"/>
                  <a:pt x="4633677" y="5643794"/>
                </a:cubicBezTo>
                <a:lnTo>
                  <a:pt x="143704" y="5643794"/>
                </a:lnTo>
                <a:cubicBezTo>
                  <a:pt x="64338" y="5643794"/>
                  <a:pt x="0" y="5579456"/>
                  <a:pt x="0" y="5500090"/>
                </a:cubicBezTo>
                <a:lnTo>
                  <a:pt x="0" y="143704"/>
                </a:lnTo>
                <a:cubicBezTo>
                  <a:pt x="0" y="64338"/>
                  <a:pt x="64338" y="0"/>
                  <a:pt x="143704" y="0"/>
                </a:cubicBezTo>
                <a:close/>
              </a:path>
            </a:pathLst>
          </a:custGeom>
        </p:spPr>
      </p:pic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FD49A0BD-B957-A70A-BE34-0288A4717989}"/>
              </a:ext>
            </a:extLst>
          </p:cNvPr>
          <p:cNvSpPr txBox="1">
            <a:spLocks/>
          </p:cNvSpPr>
          <p:nvPr/>
        </p:nvSpPr>
        <p:spPr>
          <a:xfrm>
            <a:off x="838200" y="1819983"/>
            <a:ext cx="5536397" cy="39352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nl-NL" sz="1300" dirty="0"/>
              <a:t> </a:t>
            </a:r>
          </a:p>
          <a:p>
            <a:endParaRPr lang="nl-NL" sz="1300" dirty="0"/>
          </a:p>
        </p:txBody>
      </p:sp>
      <p:sp>
        <p:nvSpPr>
          <p:cNvPr id="5" name="Tekstvak 4">
            <a:extLst>
              <a:ext uri="{FF2B5EF4-FFF2-40B4-BE49-F238E27FC236}">
                <a16:creationId xmlns:a16="http://schemas.microsoft.com/office/drawing/2014/main" id="{EBD4C0D5-0C86-0A7A-37B1-786731BC32C6}"/>
              </a:ext>
            </a:extLst>
          </p:cNvPr>
          <p:cNvSpPr txBox="1"/>
          <p:nvPr/>
        </p:nvSpPr>
        <p:spPr>
          <a:xfrm>
            <a:off x="838200" y="1829441"/>
            <a:ext cx="4380362" cy="33855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buNone/>
            </a:pPr>
            <a:r>
              <a:rPr lang="nl-NL" altLang="nl-NL" sz="2800" b="1" dirty="0">
                <a:latin typeface="Calibri" panose="020F0502020204030204" pitchFamily="34" charset="0"/>
                <a:cs typeface="Aptos" panose="020B0004020202020204" pitchFamily="34" charset="0"/>
              </a:rPr>
              <a:t>Ondersteuning Kinderen In </a:t>
            </a:r>
            <a:r>
              <a:rPr lang="nl-NL" altLang="nl-NL" sz="2800" b="1" dirty="0" err="1">
                <a:latin typeface="Calibri" panose="020F0502020204030204" pitchFamily="34" charset="0"/>
                <a:cs typeface="Aptos" panose="020B0004020202020204" pitchFamily="34" charset="0"/>
              </a:rPr>
              <a:t>DagOpvang</a:t>
            </a:r>
            <a:endParaRPr lang="nl-NL" altLang="nl-NL" sz="2800" b="1" dirty="0">
              <a:latin typeface="Calibri" panose="020F0502020204030204" pitchFamily="34" charset="0"/>
              <a:cs typeface="Aptos" panose="020B0004020202020204" pitchFamily="34" charset="0"/>
            </a:endParaRPr>
          </a:p>
          <a:p>
            <a:pPr marL="0" indent="0">
              <a:buNone/>
            </a:pPr>
            <a:endParaRPr lang="nl-NL" altLang="nl-NL" sz="2800" b="1" dirty="0">
              <a:latin typeface="Calibri" panose="020F0502020204030204" pitchFamily="34" charset="0"/>
              <a:cs typeface="Aptos" panose="020B0004020202020204" pitchFamily="34" charset="0"/>
            </a:endParaRPr>
          </a:p>
          <a:p>
            <a:pPr marL="0" indent="0">
              <a:buNone/>
            </a:pPr>
            <a:r>
              <a:rPr lang="nl-NL" altLang="nl-NL" sz="2800" b="1" dirty="0">
                <a:latin typeface="Calibri" panose="020F0502020204030204" pitchFamily="34" charset="0"/>
                <a:cs typeface="Aptos" panose="020B0004020202020204" pitchFamily="34" charset="0"/>
              </a:rPr>
              <a:t>Samenwerkingsverband van MEE. Omega, Cordaan  </a:t>
            </a:r>
            <a:r>
              <a:rPr lang="nl-NL" altLang="nl-NL" sz="2800" b="1" dirty="0" err="1">
                <a:latin typeface="Calibri" panose="020F0502020204030204" pitchFamily="34" charset="0"/>
                <a:cs typeface="Aptos" panose="020B0004020202020204" pitchFamily="34" charset="0"/>
              </a:rPr>
              <a:t>Combiwel</a:t>
            </a:r>
            <a:r>
              <a:rPr lang="nl-NL" altLang="nl-NL" sz="2800" b="1" dirty="0">
                <a:latin typeface="Calibri" panose="020F0502020204030204" pitchFamily="34" charset="0"/>
                <a:cs typeface="Aptos" panose="020B0004020202020204" pitchFamily="34" charset="0"/>
              </a:rPr>
              <a:t> en MOC ‘t Kabouterhuis</a:t>
            </a:r>
            <a:endParaRPr lang="nl-NL" altLang="nl-NL" sz="28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nl-NL" dirty="0"/>
          </a:p>
        </p:txBody>
      </p:sp>
      <p:pic>
        <p:nvPicPr>
          <p:cNvPr id="6" name="Afbeelding 7">
            <a:extLst>
              <a:ext uri="{FF2B5EF4-FFF2-40B4-BE49-F238E27FC236}">
                <a16:creationId xmlns:a16="http://schemas.microsoft.com/office/drawing/2014/main" id="{E1ED165A-A3D0-0497-CCB1-8ABCAAEC790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7682" y="1652016"/>
            <a:ext cx="5815198" cy="38776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662890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9" name="Rectangle 38">
            <a:extLst>
              <a:ext uri="{FF2B5EF4-FFF2-40B4-BE49-F238E27FC236}">
                <a16:creationId xmlns:a16="http://schemas.microsoft.com/office/drawing/2014/main" id="{2EB492CD-616E-47F8-933B-5E2D952A05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41" name="Arc 40">
            <a:extLst>
              <a:ext uri="{FF2B5EF4-FFF2-40B4-BE49-F238E27FC236}">
                <a16:creationId xmlns:a16="http://schemas.microsoft.com/office/drawing/2014/main" id="{59383CF9-23B5-4335-9B21-1791C4CF1C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3967198" flipH="1">
            <a:off x="8631348" y="490493"/>
            <a:ext cx="2987899" cy="2987899"/>
          </a:xfrm>
          <a:prstGeom prst="arc">
            <a:avLst>
              <a:gd name="adj1" fmla="val 14441841"/>
              <a:gd name="adj2" fmla="val 0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A77A5E62-DF4A-2559-7DA0-FF4B185F25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2343" y="503877"/>
            <a:ext cx="5458838" cy="1325563"/>
          </a:xfrm>
        </p:spPr>
        <p:txBody>
          <a:bodyPr>
            <a:normAutofit/>
          </a:bodyPr>
          <a:lstStyle/>
          <a:p>
            <a:r>
              <a:rPr lang="nl-NL" altLang="nl-NL" sz="4400" dirty="0"/>
              <a:t>Alert4you</a:t>
            </a:r>
            <a:endParaRPr lang="nl-NL" dirty="0"/>
          </a:p>
        </p:txBody>
      </p:sp>
      <p:sp>
        <p:nvSpPr>
          <p:cNvPr id="43" name="Freeform: Shape 42">
            <a:extLst>
              <a:ext uri="{FF2B5EF4-FFF2-40B4-BE49-F238E27FC236}">
                <a16:creationId xmlns:a16="http://schemas.microsoft.com/office/drawing/2014/main" id="{0007FE00-9498-4706-B255-6437B0252C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5486400"/>
            <a:ext cx="2672863" cy="1371600"/>
          </a:xfrm>
          <a:custGeom>
            <a:avLst/>
            <a:gdLst>
              <a:gd name="connsiteX0" fmla="*/ 1721734 w 2672863"/>
              <a:gd name="connsiteY0" fmla="*/ 0 h 1371600"/>
              <a:gd name="connsiteX1" fmla="*/ 2564444 w 2672863"/>
              <a:gd name="connsiteY1" fmla="*/ 213382 h 1371600"/>
              <a:gd name="connsiteX2" fmla="*/ 2672863 w 2672863"/>
              <a:gd name="connsiteY2" fmla="*/ 279248 h 1371600"/>
              <a:gd name="connsiteX3" fmla="*/ 2672863 w 2672863"/>
              <a:gd name="connsiteY3" fmla="*/ 1371600 h 1371600"/>
              <a:gd name="connsiteX4" fmla="*/ 0 w 2672863"/>
              <a:gd name="connsiteY4" fmla="*/ 1371600 h 1371600"/>
              <a:gd name="connsiteX5" fmla="*/ 33268 w 2672863"/>
              <a:gd name="connsiteY5" fmla="*/ 1242216 h 1371600"/>
              <a:gd name="connsiteX6" fmla="*/ 1721734 w 2672863"/>
              <a:gd name="connsiteY6" fmla="*/ 0 h 137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672863" h="1371600">
                <a:moveTo>
                  <a:pt x="1721734" y="0"/>
                </a:moveTo>
                <a:cubicBezTo>
                  <a:pt x="2026863" y="0"/>
                  <a:pt x="2313937" y="77299"/>
                  <a:pt x="2564444" y="213382"/>
                </a:cubicBezTo>
                <a:lnTo>
                  <a:pt x="2672863" y="279248"/>
                </a:lnTo>
                <a:lnTo>
                  <a:pt x="2672863" y="1371600"/>
                </a:lnTo>
                <a:lnTo>
                  <a:pt x="0" y="1371600"/>
                </a:lnTo>
                <a:lnTo>
                  <a:pt x="33268" y="1242216"/>
                </a:lnTo>
                <a:cubicBezTo>
                  <a:pt x="257110" y="522539"/>
                  <a:pt x="928399" y="0"/>
                  <a:pt x="1721734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FD49A0BD-B957-A70A-BE34-0288A4717989}"/>
              </a:ext>
            </a:extLst>
          </p:cNvPr>
          <p:cNvSpPr txBox="1">
            <a:spLocks/>
          </p:cNvSpPr>
          <p:nvPr/>
        </p:nvSpPr>
        <p:spPr>
          <a:xfrm>
            <a:off x="838200" y="1819983"/>
            <a:ext cx="5536397" cy="39352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nl-NL" sz="1300" dirty="0"/>
              <a:t> </a:t>
            </a:r>
          </a:p>
          <a:p>
            <a:endParaRPr lang="nl-NL" sz="1300" dirty="0"/>
          </a:p>
        </p:txBody>
      </p:sp>
      <p:pic>
        <p:nvPicPr>
          <p:cNvPr id="7" name="Tijdelijke aanduiding voor inhoud 3">
            <a:extLst>
              <a:ext uri="{FF2B5EF4-FFF2-40B4-BE49-F238E27FC236}">
                <a16:creationId xmlns:a16="http://schemas.microsoft.com/office/drawing/2014/main" id="{6ED3E59F-C364-19D4-027C-4786BF2790B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7038" y="1302549"/>
            <a:ext cx="3929062" cy="40084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kstvak 5">
            <a:extLst>
              <a:ext uri="{FF2B5EF4-FFF2-40B4-BE49-F238E27FC236}">
                <a16:creationId xmlns:a16="http://schemas.microsoft.com/office/drawing/2014/main" id="{306B7DF5-1EFF-8B2B-99A7-47C43191101D}"/>
              </a:ext>
            </a:extLst>
          </p:cNvPr>
          <p:cNvSpPr txBox="1"/>
          <p:nvPr/>
        </p:nvSpPr>
        <p:spPr>
          <a:xfrm>
            <a:off x="423762" y="2233614"/>
            <a:ext cx="6096000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sz="3200" dirty="0"/>
              <a:t>Ondersteuning voor pedagogisch medewerkers</a:t>
            </a:r>
          </a:p>
        </p:txBody>
      </p:sp>
    </p:spTree>
    <p:extLst>
      <p:ext uri="{BB962C8B-B14F-4D97-AF65-F5344CB8AC3E}">
        <p14:creationId xmlns:p14="http://schemas.microsoft.com/office/powerpoint/2010/main" val="17053685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9" name="Rectangle 38">
            <a:extLst>
              <a:ext uri="{FF2B5EF4-FFF2-40B4-BE49-F238E27FC236}">
                <a16:creationId xmlns:a16="http://schemas.microsoft.com/office/drawing/2014/main" id="{2EB492CD-616E-47F8-933B-5E2D952A05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41" name="Arc 40">
            <a:extLst>
              <a:ext uri="{FF2B5EF4-FFF2-40B4-BE49-F238E27FC236}">
                <a16:creationId xmlns:a16="http://schemas.microsoft.com/office/drawing/2014/main" id="{59383CF9-23B5-4335-9B21-1791C4CF1C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3967198" flipH="1">
            <a:off x="8631348" y="490493"/>
            <a:ext cx="2987899" cy="2987899"/>
          </a:xfrm>
          <a:prstGeom prst="arc">
            <a:avLst>
              <a:gd name="adj1" fmla="val 14441841"/>
              <a:gd name="adj2" fmla="val 0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A77A5E62-DF4A-2559-7DA0-FF4B185F25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2343" y="503877"/>
            <a:ext cx="5458838" cy="1325563"/>
          </a:xfrm>
        </p:spPr>
        <p:txBody>
          <a:bodyPr>
            <a:normAutofit/>
          </a:bodyPr>
          <a:lstStyle/>
          <a:p>
            <a:r>
              <a:rPr lang="nl-NL" altLang="nl-NL" sz="4400" dirty="0"/>
              <a:t>Ondersteuning in de klas</a:t>
            </a:r>
            <a:endParaRPr lang="nl-NL" dirty="0"/>
          </a:p>
        </p:txBody>
      </p:sp>
      <p:sp>
        <p:nvSpPr>
          <p:cNvPr id="43" name="Freeform: Shape 42">
            <a:extLst>
              <a:ext uri="{FF2B5EF4-FFF2-40B4-BE49-F238E27FC236}">
                <a16:creationId xmlns:a16="http://schemas.microsoft.com/office/drawing/2014/main" id="{0007FE00-9498-4706-B255-6437B0252C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5486400"/>
            <a:ext cx="2672863" cy="1371600"/>
          </a:xfrm>
          <a:custGeom>
            <a:avLst/>
            <a:gdLst>
              <a:gd name="connsiteX0" fmla="*/ 1721734 w 2672863"/>
              <a:gd name="connsiteY0" fmla="*/ 0 h 1371600"/>
              <a:gd name="connsiteX1" fmla="*/ 2564444 w 2672863"/>
              <a:gd name="connsiteY1" fmla="*/ 213382 h 1371600"/>
              <a:gd name="connsiteX2" fmla="*/ 2672863 w 2672863"/>
              <a:gd name="connsiteY2" fmla="*/ 279248 h 1371600"/>
              <a:gd name="connsiteX3" fmla="*/ 2672863 w 2672863"/>
              <a:gd name="connsiteY3" fmla="*/ 1371600 h 1371600"/>
              <a:gd name="connsiteX4" fmla="*/ 0 w 2672863"/>
              <a:gd name="connsiteY4" fmla="*/ 1371600 h 1371600"/>
              <a:gd name="connsiteX5" fmla="*/ 33268 w 2672863"/>
              <a:gd name="connsiteY5" fmla="*/ 1242216 h 1371600"/>
              <a:gd name="connsiteX6" fmla="*/ 1721734 w 2672863"/>
              <a:gd name="connsiteY6" fmla="*/ 0 h 137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672863" h="1371600">
                <a:moveTo>
                  <a:pt x="1721734" y="0"/>
                </a:moveTo>
                <a:cubicBezTo>
                  <a:pt x="2026863" y="0"/>
                  <a:pt x="2313937" y="77299"/>
                  <a:pt x="2564444" y="213382"/>
                </a:cubicBezTo>
                <a:lnTo>
                  <a:pt x="2672863" y="279248"/>
                </a:lnTo>
                <a:lnTo>
                  <a:pt x="2672863" y="1371600"/>
                </a:lnTo>
                <a:lnTo>
                  <a:pt x="0" y="1371600"/>
                </a:lnTo>
                <a:lnTo>
                  <a:pt x="33268" y="1242216"/>
                </a:lnTo>
                <a:cubicBezTo>
                  <a:pt x="257110" y="522539"/>
                  <a:pt x="928399" y="0"/>
                  <a:pt x="1721734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FD49A0BD-B957-A70A-BE34-0288A4717989}"/>
              </a:ext>
            </a:extLst>
          </p:cNvPr>
          <p:cNvSpPr txBox="1">
            <a:spLocks/>
          </p:cNvSpPr>
          <p:nvPr/>
        </p:nvSpPr>
        <p:spPr>
          <a:xfrm>
            <a:off x="838200" y="1819983"/>
            <a:ext cx="5536397" cy="39352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nl-NL" sz="1300" dirty="0"/>
              <a:t> </a:t>
            </a:r>
          </a:p>
          <a:p>
            <a:endParaRPr lang="nl-NL" sz="1300" dirty="0"/>
          </a:p>
        </p:txBody>
      </p:sp>
      <p:sp>
        <p:nvSpPr>
          <p:cNvPr id="5" name="Tekstvak 4">
            <a:extLst>
              <a:ext uri="{FF2B5EF4-FFF2-40B4-BE49-F238E27FC236}">
                <a16:creationId xmlns:a16="http://schemas.microsoft.com/office/drawing/2014/main" id="{EBD4C0D5-0C86-0A7A-37B1-786731BC32C6}"/>
              </a:ext>
            </a:extLst>
          </p:cNvPr>
          <p:cNvSpPr txBox="1"/>
          <p:nvPr/>
        </p:nvSpPr>
        <p:spPr>
          <a:xfrm>
            <a:off x="838200" y="1829441"/>
            <a:ext cx="4380362" cy="2954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buNone/>
              <a:defRPr/>
            </a:pPr>
            <a:r>
              <a:rPr lang="nl-NL" sz="2800" b="1" dirty="0">
                <a:solidFill>
                  <a:srgbClr val="333333"/>
                </a:solidFill>
                <a:highlight>
                  <a:srgbClr val="FFFFFF"/>
                </a:highlight>
                <a:latin typeface="Source Sans Pro" panose="020B0503030403020204" pitchFamily="34" charset="0"/>
              </a:rPr>
              <a:t>Heeft een kind of een groep kinderen extra ondersteuning in de klas nodig? Dan bieden we een OZA, een ‘onderwijs-zorg-arrangement’</a:t>
            </a:r>
            <a:endParaRPr lang="nl-NL" altLang="nl-NL" sz="28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nl-NL" dirty="0"/>
          </a:p>
        </p:txBody>
      </p:sp>
      <p:pic>
        <p:nvPicPr>
          <p:cNvPr id="4" name="Tijdelijke aanduiding voor inhoud 2">
            <a:extLst>
              <a:ext uri="{FF2B5EF4-FFF2-40B4-BE49-F238E27FC236}">
                <a16:creationId xmlns:a16="http://schemas.microsoft.com/office/drawing/2014/main" id="{AFFA5A9A-9872-2071-3D85-2A4930C1360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6618" y="1819982"/>
            <a:ext cx="3837622" cy="25557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804699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9" name="Rectangle 38">
            <a:extLst>
              <a:ext uri="{FF2B5EF4-FFF2-40B4-BE49-F238E27FC236}">
                <a16:creationId xmlns:a16="http://schemas.microsoft.com/office/drawing/2014/main" id="{2EB492CD-616E-47F8-933B-5E2D952A05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41" name="Arc 40">
            <a:extLst>
              <a:ext uri="{FF2B5EF4-FFF2-40B4-BE49-F238E27FC236}">
                <a16:creationId xmlns:a16="http://schemas.microsoft.com/office/drawing/2014/main" id="{59383CF9-23B5-4335-9B21-1791C4CF1C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3967198" flipH="1">
            <a:off x="8631348" y="490493"/>
            <a:ext cx="2987899" cy="2987899"/>
          </a:xfrm>
          <a:prstGeom prst="arc">
            <a:avLst>
              <a:gd name="adj1" fmla="val 14441841"/>
              <a:gd name="adj2" fmla="val 0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A77A5E62-DF4A-2559-7DA0-FF4B185F25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1231641"/>
            <a:ext cx="6952862" cy="2108718"/>
          </a:xfrm>
        </p:spPr>
        <p:txBody>
          <a:bodyPr>
            <a:normAutofit fontScale="90000"/>
          </a:bodyPr>
          <a:lstStyle/>
          <a:p>
            <a:r>
              <a:rPr lang="nl-NL" dirty="0"/>
              <a:t>APOO </a:t>
            </a:r>
            <a:br>
              <a:rPr lang="nl-NL" dirty="0"/>
            </a:br>
            <a:br>
              <a:rPr lang="nl-NL" dirty="0"/>
            </a:br>
            <a:r>
              <a:rPr lang="nl-NL" sz="3600" dirty="0"/>
              <a:t>Aanvullende Preventieve opgroei en opvoedondersteuning</a:t>
            </a:r>
            <a:br>
              <a:rPr lang="nl-NL" sz="3600" dirty="0"/>
            </a:br>
            <a:br>
              <a:rPr lang="nl-NL" sz="3600" dirty="0"/>
            </a:br>
            <a:r>
              <a:rPr lang="nl-NL" sz="1800" dirty="0"/>
              <a:t>zonder verwijzing</a:t>
            </a:r>
            <a:br>
              <a:rPr lang="nl-NL" dirty="0"/>
            </a:br>
            <a:br>
              <a:rPr lang="nl-NL" dirty="0"/>
            </a:br>
            <a:r>
              <a:rPr lang="nl-NL" sz="2000" dirty="0" err="1"/>
              <a:t>Semmi</a:t>
            </a:r>
            <a:r>
              <a:rPr lang="nl-NL" sz="2000" dirty="0"/>
              <a:t>, MEE, </a:t>
            </a:r>
            <a:r>
              <a:rPr lang="nl-NL" sz="2000" dirty="0" err="1"/>
              <a:t>Sitara</a:t>
            </a:r>
            <a:r>
              <a:rPr lang="nl-NL" sz="2000" dirty="0"/>
              <a:t>, </a:t>
            </a:r>
            <a:r>
              <a:rPr lang="nl-NL" sz="2000" dirty="0" err="1"/>
              <a:t>Prezens</a:t>
            </a:r>
            <a:r>
              <a:rPr lang="nl-NL" sz="2000" dirty="0"/>
              <a:t>, Family Matters, MOC  </a:t>
            </a:r>
            <a:br>
              <a:rPr lang="nl-NL" sz="2000" dirty="0"/>
            </a:br>
            <a:r>
              <a:rPr lang="nl-NL" sz="2000" dirty="0"/>
              <a:t>en </a:t>
            </a:r>
            <a:r>
              <a:rPr lang="nl-NL" sz="2000" dirty="0" err="1"/>
              <a:t>Arkin</a:t>
            </a:r>
            <a:r>
              <a:rPr lang="nl-NL" sz="2000" dirty="0"/>
              <a:t> als hoofdaannemer</a:t>
            </a:r>
          </a:p>
        </p:txBody>
      </p:sp>
      <p:sp>
        <p:nvSpPr>
          <p:cNvPr id="43" name="Freeform: Shape 42">
            <a:extLst>
              <a:ext uri="{FF2B5EF4-FFF2-40B4-BE49-F238E27FC236}">
                <a16:creationId xmlns:a16="http://schemas.microsoft.com/office/drawing/2014/main" id="{0007FE00-9498-4706-B255-6437B0252C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5486400"/>
            <a:ext cx="2672863" cy="1371600"/>
          </a:xfrm>
          <a:custGeom>
            <a:avLst/>
            <a:gdLst>
              <a:gd name="connsiteX0" fmla="*/ 1721734 w 2672863"/>
              <a:gd name="connsiteY0" fmla="*/ 0 h 1371600"/>
              <a:gd name="connsiteX1" fmla="*/ 2564444 w 2672863"/>
              <a:gd name="connsiteY1" fmla="*/ 213382 h 1371600"/>
              <a:gd name="connsiteX2" fmla="*/ 2672863 w 2672863"/>
              <a:gd name="connsiteY2" fmla="*/ 279248 h 1371600"/>
              <a:gd name="connsiteX3" fmla="*/ 2672863 w 2672863"/>
              <a:gd name="connsiteY3" fmla="*/ 1371600 h 1371600"/>
              <a:gd name="connsiteX4" fmla="*/ 0 w 2672863"/>
              <a:gd name="connsiteY4" fmla="*/ 1371600 h 1371600"/>
              <a:gd name="connsiteX5" fmla="*/ 33268 w 2672863"/>
              <a:gd name="connsiteY5" fmla="*/ 1242216 h 1371600"/>
              <a:gd name="connsiteX6" fmla="*/ 1721734 w 2672863"/>
              <a:gd name="connsiteY6" fmla="*/ 0 h 137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672863" h="1371600">
                <a:moveTo>
                  <a:pt x="1721734" y="0"/>
                </a:moveTo>
                <a:cubicBezTo>
                  <a:pt x="2026863" y="0"/>
                  <a:pt x="2313937" y="77299"/>
                  <a:pt x="2564444" y="213382"/>
                </a:cubicBezTo>
                <a:lnTo>
                  <a:pt x="2672863" y="279248"/>
                </a:lnTo>
                <a:lnTo>
                  <a:pt x="2672863" y="1371600"/>
                </a:lnTo>
                <a:lnTo>
                  <a:pt x="0" y="1371600"/>
                </a:lnTo>
                <a:lnTo>
                  <a:pt x="33268" y="1242216"/>
                </a:lnTo>
                <a:cubicBezTo>
                  <a:pt x="257110" y="522539"/>
                  <a:pt x="928399" y="0"/>
                  <a:pt x="1721734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FD49A0BD-B957-A70A-BE34-0288A4717989}"/>
              </a:ext>
            </a:extLst>
          </p:cNvPr>
          <p:cNvSpPr txBox="1">
            <a:spLocks/>
          </p:cNvSpPr>
          <p:nvPr/>
        </p:nvSpPr>
        <p:spPr>
          <a:xfrm>
            <a:off x="838200" y="1819983"/>
            <a:ext cx="5536397" cy="39352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nl-NL" sz="1300" dirty="0"/>
              <a:t> </a:t>
            </a:r>
          </a:p>
          <a:p>
            <a:endParaRPr lang="nl-NL" sz="1300" dirty="0"/>
          </a:p>
        </p:txBody>
      </p:sp>
      <p:pic>
        <p:nvPicPr>
          <p:cNvPr id="6" name="Afbeelding 1">
            <a:extLst>
              <a:ext uri="{FF2B5EF4-FFF2-40B4-BE49-F238E27FC236}">
                <a16:creationId xmlns:a16="http://schemas.microsoft.com/office/drawing/2014/main" id="{51EA1B4E-4F44-E95E-45B1-577FF571CF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4597" y="2965449"/>
            <a:ext cx="3619781" cy="22214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7480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 descr="Afbeelding met clipart, tekening, schets, illustratie&#10;&#10;Automatisch gegenereerde beschrijving">
            <a:extLst>
              <a:ext uri="{FF2B5EF4-FFF2-40B4-BE49-F238E27FC236}">
                <a16:creationId xmlns:a16="http://schemas.microsoft.com/office/drawing/2014/main" id="{F45D8D10-FA22-6618-11EC-1E06A1DF021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66" r="3874" b="-1"/>
          <a:stretch/>
        </p:blipFill>
        <p:spPr>
          <a:xfrm>
            <a:off x="8808310" y="808048"/>
            <a:ext cx="2183201" cy="1548384"/>
          </a:xfrm>
          <a:custGeom>
            <a:avLst/>
            <a:gdLst/>
            <a:ahLst/>
            <a:cxnLst/>
            <a:rect l="l" t="t" r="r" b="b"/>
            <a:pathLst>
              <a:path w="4777381" h="5643794">
                <a:moveTo>
                  <a:pt x="143704" y="0"/>
                </a:moveTo>
                <a:lnTo>
                  <a:pt x="4633677" y="0"/>
                </a:lnTo>
                <a:cubicBezTo>
                  <a:pt x="4713043" y="0"/>
                  <a:pt x="4777381" y="64338"/>
                  <a:pt x="4777381" y="143704"/>
                </a:cubicBezTo>
                <a:lnTo>
                  <a:pt x="4777381" y="5500090"/>
                </a:lnTo>
                <a:cubicBezTo>
                  <a:pt x="4777381" y="5579456"/>
                  <a:pt x="4713043" y="5643794"/>
                  <a:pt x="4633677" y="5643794"/>
                </a:cubicBezTo>
                <a:lnTo>
                  <a:pt x="143704" y="5643794"/>
                </a:lnTo>
                <a:cubicBezTo>
                  <a:pt x="64338" y="5643794"/>
                  <a:pt x="0" y="5579456"/>
                  <a:pt x="0" y="5500090"/>
                </a:cubicBezTo>
                <a:lnTo>
                  <a:pt x="0" y="143704"/>
                </a:lnTo>
                <a:cubicBezTo>
                  <a:pt x="0" y="64338"/>
                  <a:pt x="64338" y="0"/>
                  <a:pt x="143704" y="0"/>
                </a:cubicBezTo>
                <a:close/>
              </a:path>
            </a:pathLst>
          </a:custGeom>
        </p:spPr>
      </p:pic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FD49A0BD-B957-A70A-BE34-0288A4717989}"/>
              </a:ext>
            </a:extLst>
          </p:cNvPr>
          <p:cNvSpPr txBox="1">
            <a:spLocks/>
          </p:cNvSpPr>
          <p:nvPr/>
        </p:nvSpPr>
        <p:spPr>
          <a:xfrm>
            <a:off x="838199" y="1846843"/>
            <a:ext cx="6314439" cy="4330119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l-NL" sz="2400" dirty="0"/>
              <a:t>Marit Recourt-Vollebregt (Kansrijke Start): </a:t>
            </a:r>
            <a:r>
              <a:rPr lang="nl-NL" sz="2400" dirty="0">
                <a:solidFill>
                  <a:schemeClr val="accent1"/>
                </a:solidFill>
              </a:rPr>
              <a:t>mrecourt@ggd.amsterdam.nl</a:t>
            </a:r>
          </a:p>
          <a:p>
            <a:r>
              <a:rPr lang="nl-NL" sz="2400" dirty="0"/>
              <a:t>Sabine Martens (</a:t>
            </a:r>
            <a:r>
              <a:rPr lang="nl-NL" sz="2400" dirty="0" err="1"/>
              <a:t>stg</a:t>
            </a:r>
            <a:r>
              <a:rPr lang="nl-NL" sz="2400" dirty="0"/>
              <a:t> Ja): </a:t>
            </a:r>
          </a:p>
          <a:p>
            <a:pPr marL="0" indent="0">
              <a:buNone/>
            </a:pPr>
            <a:r>
              <a:rPr lang="nl-NL" sz="2400" dirty="0">
                <a:solidFill>
                  <a:schemeClr val="accent1"/>
                </a:solidFill>
              </a:rPr>
              <a:t>    s.martens@ja-amsterdam.nl</a:t>
            </a:r>
          </a:p>
          <a:p>
            <a:r>
              <a:rPr lang="nl-NL" sz="2400" dirty="0"/>
              <a:t>Moniek Zijm (‘t Kabouterhuis): </a:t>
            </a:r>
            <a:r>
              <a:rPr lang="nl-NL" sz="2400" dirty="0">
                <a:solidFill>
                  <a:schemeClr val="accent1"/>
                </a:solidFill>
              </a:rPr>
              <a:t>m.zijm@kabouterhuis.nl</a:t>
            </a:r>
          </a:p>
          <a:p>
            <a:r>
              <a:rPr lang="nl-NL" sz="2400" dirty="0"/>
              <a:t>Carmen </a:t>
            </a:r>
            <a:r>
              <a:rPr lang="nl-NL" sz="2400" dirty="0" err="1"/>
              <a:t>Odermatt</a:t>
            </a:r>
            <a:r>
              <a:rPr lang="nl-NL" sz="2400" dirty="0"/>
              <a:t> (Handje Helpen): </a:t>
            </a:r>
            <a:r>
              <a:rPr lang="nl-NL" sz="2400" b="0" i="0" strike="noStrike" dirty="0">
                <a:solidFill>
                  <a:schemeClr val="accent1"/>
                </a:solidFill>
                <a:effectLst/>
              </a:rPr>
              <a:t>codermatt@handjehelpen.nl</a:t>
            </a:r>
          </a:p>
          <a:p>
            <a:r>
              <a:rPr lang="nl-NL" sz="2400" dirty="0"/>
              <a:t>Freek van den Berg (1SD): </a:t>
            </a:r>
            <a:r>
              <a:rPr lang="nl-NL" sz="2400" dirty="0">
                <a:solidFill>
                  <a:schemeClr val="accent1"/>
                </a:solidFill>
                <a:effectLst/>
                <a:ea typeface="Calibri" panose="020F0502020204030204" pitchFamily="34" charset="0"/>
              </a:rPr>
              <a:t>f.vandeberg@1sociaaldomein.nl</a:t>
            </a:r>
          </a:p>
          <a:p>
            <a:r>
              <a:rPr lang="nl-NL" sz="2400" dirty="0"/>
              <a:t>Louise Henderickx (Kansrijk vervolg): </a:t>
            </a:r>
          </a:p>
          <a:p>
            <a:pPr marL="0" indent="0">
              <a:buNone/>
            </a:pPr>
            <a:r>
              <a:rPr lang="nl-NL" sz="2400" dirty="0">
                <a:solidFill>
                  <a:schemeClr val="accent1"/>
                </a:solidFill>
              </a:rPr>
              <a:t>    </a:t>
            </a:r>
            <a:r>
              <a:rPr lang="nl-NL" sz="2400" dirty="0">
                <a:solidFill>
                  <a:schemeClr val="accent1"/>
                </a:solidFill>
                <a:hlinkClick r:id="rId3"/>
              </a:rPr>
              <a:t>louise@hend-x.nl</a:t>
            </a:r>
            <a:endParaRPr lang="nl-NL" sz="2400" dirty="0">
              <a:solidFill>
                <a:schemeClr val="accent1"/>
              </a:solidFill>
            </a:endParaRPr>
          </a:p>
          <a:p>
            <a:pPr marL="0" indent="0">
              <a:buNone/>
            </a:pPr>
            <a:r>
              <a:rPr lang="nl-NL" sz="2400" dirty="0"/>
              <a:t>* Maartje Goudriaan (GGSW)</a:t>
            </a:r>
          </a:p>
          <a:p>
            <a:pPr marL="0" indent="0">
              <a:buNone/>
            </a:pPr>
            <a:r>
              <a:rPr lang="nl-NL" sz="2400">
                <a:solidFill>
                  <a:schemeClr val="accent1"/>
                </a:solidFill>
              </a:rPr>
              <a:t>    m</a:t>
            </a:r>
            <a:r>
              <a:rPr lang="nl-NL" sz="2400" dirty="0">
                <a:solidFill>
                  <a:schemeClr val="accent1"/>
                </a:solidFill>
              </a:rPr>
              <a:t>.goudriaan@levvel.nl</a:t>
            </a:r>
          </a:p>
        </p:txBody>
      </p:sp>
      <p:sp>
        <p:nvSpPr>
          <p:cNvPr id="5" name="Titel 1">
            <a:extLst>
              <a:ext uri="{FF2B5EF4-FFF2-40B4-BE49-F238E27FC236}">
                <a16:creationId xmlns:a16="http://schemas.microsoft.com/office/drawing/2014/main" id="{17B52CBB-466D-F92A-2162-BE2F62ABC04B}"/>
              </a:ext>
            </a:extLst>
          </p:cNvPr>
          <p:cNvSpPr txBox="1">
            <a:spLocks/>
          </p:cNvSpPr>
          <p:nvPr/>
        </p:nvSpPr>
        <p:spPr>
          <a:xfrm>
            <a:off x="840751" y="1321660"/>
            <a:ext cx="5458838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nl-NL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1FF99A70-9AD5-0E4F-1EA4-093755DE27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Meer informatie</a:t>
            </a:r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C643D375-D684-8409-70F9-68B2B3C0F9B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 rot="10800000" flipV="1">
            <a:off x="6496050" y="5610225"/>
            <a:ext cx="4495462" cy="781050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nl-NL" sz="1800" b="0" i="0" u="none" strike="noStrike" baseline="0" dirty="0">
                <a:solidFill>
                  <a:srgbClr val="000000"/>
                </a:solidFill>
                <a:latin typeface="Poppins" panose="00000500000000000000" pitchFamily="2" charset="0"/>
              </a:rPr>
              <a:t>Scan de bijgaande QR code of ga naar https://jeugdhulpregioamsterdam.1sociaaldomein.nl en bekijk de initiatieven in jouw gebied en/of stedelijk. </a:t>
            </a:r>
            <a:endParaRPr lang="nl-NL" dirty="0"/>
          </a:p>
        </p:txBody>
      </p:sp>
      <p:pic>
        <p:nvPicPr>
          <p:cNvPr id="9" name="Tijdelijke aanduiding voor inhoud 8" descr="Afbeelding met patroon, plein, pixel&#10;&#10;Automatisch gegenereerde beschrijving">
            <a:extLst>
              <a:ext uri="{FF2B5EF4-FFF2-40B4-BE49-F238E27FC236}">
                <a16:creationId xmlns:a16="http://schemas.microsoft.com/office/drawing/2014/main" id="{148615B8-5DE6-ACD1-E0E8-B1EEF8BFBAC3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2640" y="2390934"/>
            <a:ext cx="3063136" cy="3063136"/>
          </a:xfrm>
        </p:spPr>
      </p:pic>
    </p:spTree>
    <p:extLst>
      <p:ext uri="{BB962C8B-B14F-4D97-AF65-F5344CB8AC3E}">
        <p14:creationId xmlns:p14="http://schemas.microsoft.com/office/powerpoint/2010/main" val="2669914981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1356</TotalTime>
  <Words>346</Words>
  <Application>Microsoft Office PowerPoint</Application>
  <PresentationFormat>Breedbeeld</PresentationFormat>
  <Paragraphs>47</Paragraphs>
  <Slides>8</Slides>
  <Notes>0</Notes>
  <HiddenSlides>0</HiddenSlides>
  <MMClips>1</MMClips>
  <ScaleCrop>false</ScaleCrop>
  <HeadingPairs>
    <vt:vector size="6" baseType="variant">
      <vt:variant>
        <vt:lpstr>Gebruikte lettertypen</vt:lpstr>
      </vt:variant>
      <vt:variant>
        <vt:i4>5</vt:i4>
      </vt:variant>
      <vt:variant>
        <vt:lpstr>Thema</vt:lpstr>
      </vt:variant>
      <vt:variant>
        <vt:i4>1</vt:i4>
      </vt:variant>
      <vt:variant>
        <vt:lpstr>Diatitels</vt:lpstr>
      </vt:variant>
      <vt:variant>
        <vt:i4>8</vt:i4>
      </vt:variant>
    </vt:vector>
  </HeadingPairs>
  <TitlesOfParts>
    <vt:vector size="14" baseType="lpstr">
      <vt:lpstr>Arial</vt:lpstr>
      <vt:lpstr>Calibri</vt:lpstr>
      <vt:lpstr>Calibri Light</vt:lpstr>
      <vt:lpstr>Poppins</vt:lpstr>
      <vt:lpstr>Source Sans Pro</vt:lpstr>
      <vt:lpstr>Kantoorthema</vt:lpstr>
      <vt:lpstr>WEBINAR Het jonge kind in Amsterdam</vt:lpstr>
      <vt:lpstr>Spelregels</vt:lpstr>
      <vt:lpstr>Programma</vt:lpstr>
      <vt:lpstr>Okido</vt:lpstr>
      <vt:lpstr>Alert4you</vt:lpstr>
      <vt:lpstr>Ondersteuning in de klas</vt:lpstr>
      <vt:lpstr>APOO   Aanvullende Preventieve opgroei en opvoedondersteuning  zonder verwijzing  Semmi, MEE, Sitara, Prezens, Family Matters, MOC   en Arkin als hoofdaannemer</vt:lpstr>
      <vt:lpstr>Meer informatie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Maartje Goudriaan</dc:creator>
  <cp:lastModifiedBy>Maartje Goudriaan</cp:lastModifiedBy>
  <cp:revision>5</cp:revision>
  <dcterms:created xsi:type="dcterms:W3CDTF">2024-07-01T08:26:28Z</dcterms:created>
  <dcterms:modified xsi:type="dcterms:W3CDTF">2024-07-09T13:42:17Z</dcterms:modified>
</cp:coreProperties>
</file>